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0" r:id="rId4"/>
    <p:sldId id="261" r:id="rId5"/>
    <p:sldId id="262" r:id="rId6"/>
    <p:sldId id="265" r:id="rId7"/>
    <p:sldId id="264" r:id="rId8"/>
    <p:sldId id="266" r:id="rId9"/>
    <p:sldId id="267" r:id="rId10"/>
    <p:sldId id="268" r:id="rId11"/>
    <p:sldId id="270" r:id="rId12"/>
    <p:sldId id="279" r:id="rId13"/>
    <p:sldId id="275" r:id="rId14"/>
    <p:sldId id="276" r:id="rId15"/>
    <p:sldId id="273" r:id="rId16"/>
    <p:sldId id="274" r:id="rId17"/>
    <p:sldId id="277" r:id="rId18"/>
    <p:sldId id="281" r:id="rId19"/>
    <p:sldId id="28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 autoAdjust="0"/>
    <p:restoredTop sz="84129"/>
  </p:normalViewPr>
  <p:slideViewPr>
    <p:cSldViewPr snapToGrid="0">
      <p:cViewPr varScale="1">
        <p:scale>
          <a:sx n="88" d="100"/>
          <a:sy n="88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2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3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Tends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close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business</a:t>
            </a:r>
            <a:r>
              <a:rPr lang="zh-TW" altLang="en-US" dirty="0"/>
              <a:t> </a:t>
            </a:r>
            <a:r>
              <a:rPr lang="en-US" altLang="zh-TW" dirty="0"/>
              <a:t>area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Asian</a:t>
            </a:r>
            <a:r>
              <a:rPr lang="zh-TW" altLang="en-US" dirty="0"/>
              <a:t> </a:t>
            </a:r>
            <a:r>
              <a:rPr lang="en-US" altLang="zh-TW" dirty="0"/>
              <a:t>roots</a:t>
            </a:r>
            <a:r>
              <a:rPr lang="zh-TW" altLang="en-US" dirty="0"/>
              <a:t> </a:t>
            </a:r>
            <a:r>
              <a:rPr lang="en-US" altLang="zh-TW" dirty="0"/>
              <a:t>(restaurants/markets)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35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Takes</a:t>
            </a:r>
            <a:r>
              <a:rPr lang="zh-TW" altLang="en-US" dirty="0"/>
              <a:t> </a:t>
            </a:r>
            <a:r>
              <a:rPr lang="en-US" altLang="zh-TW" dirty="0"/>
              <a:t>up</a:t>
            </a:r>
            <a:r>
              <a:rPr lang="zh-TW" altLang="en-US" dirty="0"/>
              <a:t> </a:t>
            </a:r>
            <a:r>
              <a:rPr lang="en-US" altLang="zh-TW" dirty="0"/>
              <a:t>20%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total</a:t>
            </a:r>
            <a:r>
              <a:rPr lang="zh-TW" altLang="en-US" dirty="0"/>
              <a:t> </a:t>
            </a:r>
            <a:r>
              <a:rPr lang="en-US" altLang="zh-TW" dirty="0"/>
              <a:t>stores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9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Estimated by first review date on Yelp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7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0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0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8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8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Originally</a:t>
            </a:r>
            <a:r>
              <a:rPr lang="zh-TW" altLang="en-US" dirty="0"/>
              <a:t> </a:t>
            </a:r>
            <a:r>
              <a:rPr lang="en-US" altLang="zh-TW" dirty="0"/>
              <a:t>wanted</a:t>
            </a:r>
            <a:r>
              <a:rPr lang="zh-TW" altLang="en-US" dirty="0"/>
              <a:t> </a:t>
            </a:r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50</a:t>
            </a:r>
            <a:r>
              <a:rPr lang="zh-TW" altLang="en-US" dirty="0"/>
              <a:t> </a:t>
            </a:r>
            <a:r>
              <a:rPr lang="en-US" altLang="zh-TW" dirty="0"/>
              <a:t>cities</a:t>
            </a:r>
          </a:p>
          <a:p>
            <a:r>
              <a:rPr lang="en-US" altLang="zh-TW" dirty="0"/>
              <a:t>Kept</a:t>
            </a:r>
            <a:r>
              <a:rPr lang="zh-TW" altLang="en-US" dirty="0"/>
              <a:t> </a:t>
            </a:r>
            <a:r>
              <a:rPr lang="en-US" altLang="zh-TW" dirty="0"/>
              <a:t>getting</a:t>
            </a:r>
            <a:r>
              <a:rPr lang="zh-TW" altLang="en-US" dirty="0"/>
              <a:t> </a:t>
            </a:r>
            <a:r>
              <a:rPr lang="en-US" altLang="zh-TW" dirty="0"/>
              <a:t>checked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fortunately</a:t>
            </a:r>
            <a:r>
              <a:rPr lang="zh-TW" altLang="en-US" dirty="0"/>
              <a:t> </a:t>
            </a:r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blocked</a:t>
            </a:r>
          </a:p>
          <a:p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Directory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manually</a:t>
            </a:r>
            <a:r>
              <a:rPr lang="zh-TW" altLang="en-US" dirty="0"/>
              <a:t> </a:t>
            </a:r>
            <a:r>
              <a:rPr lang="en-US" altLang="zh-TW" dirty="0"/>
              <a:t>pause</a:t>
            </a:r>
            <a:r>
              <a:rPr lang="zh-TW" altLang="en-US" dirty="0"/>
              <a:t> </a:t>
            </a:r>
            <a:r>
              <a:rPr lang="en-US" altLang="zh-TW" dirty="0"/>
              <a:t>collection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0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Mainly</a:t>
            </a:r>
            <a:r>
              <a:rPr lang="zh-TW" altLang="en-US" dirty="0"/>
              <a:t> </a:t>
            </a:r>
            <a:r>
              <a:rPr lang="en-US" altLang="zh-TW" dirty="0"/>
              <a:t>exploratory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4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Growing</a:t>
            </a:r>
            <a:r>
              <a:rPr lang="zh-TW" altLang="en-US" dirty="0"/>
              <a:t> </a:t>
            </a:r>
            <a:r>
              <a:rPr lang="en-US" altLang="zh-TW" dirty="0"/>
              <a:t>until</a:t>
            </a:r>
            <a:r>
              <a:rPr lang="zh-TW" altLang="en-US" dirty="0"/>
              <a:t> </a:t>
            </a:r>
            <a:r>
              <a:rPr lang="en-US" altLang="zh-TW" dirty="0"/>
              <a:t>2020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past</a:t>
            </a:r>
            <a:r>
              <a:rPr lang="zh-TW" altLang="en-US" dirty="0"/>
              <a:t> </a:t>
            </a:r>
            <a:r>
              <a:rPr lang="en-US" altLang="zh-TW" dirty="0"/>
              <a:t>15</a:t>
            </a:r>
            <a:r>
              <a:rPr lang="zh-TW" altLang="en-US" dirty="0"/>
              <a:t> </a:t>
            </a:r>
            <a:r>
              <a:rPr lang="en-US" altLang="zh-TW" dirty="0"/>
              <a:t>years…</a:t>
            </a:r>
            <a:r>
              <a:rPr lang="zh-TW" altLang="en-US" dirty="0"/>
              <a:t> </a:t>
            </a:r>
            <a:r>
              <a:rPr lang="en-US" altLang="zh-TW" dirty="0"/>
              <a:t>likely</a:t>
            </a:r>
            <a:r>
              <a:rPr lang="zh-TW" altLang="en-US" dirty="0"/>
              <a:t> </a:t>
            </a:r>
            <a:r>
              <a:rPr lang="en-US" altLang="zh-TW" dirty="0"/>
              <a:t>due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COVID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3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Not</a:t>
            </a:r>
            <a:r>
              <a:rPr lang="zh-TW" altLang="en-US" dirty="0"/>
              <a:t> </a:t>
            </a:r>
            <a:r>
              <a:rPr lang="en-US" altLang="zh-TW" dirty="0"/>
              <a:t>very</a:t>
            </a:r>
            <a:r>
              <a:rPr lang="zh-TW" altLang="en-US" dirty="0"/>
              <a:t> </a:t>
            </a:r>
            <a:r>
              <a:rPr lang="en-US" altLang="zh-TW" dirty="0"/>
              <a:t>big</a:t>
            </a:r>
            <a:r>
              <a:rPr lang="zh-TW" altLang="en-US" dirty="0"/>
              <a:t> </a:t>
            </a:r>
            <a:r>
              <a:rPr lang="en-US" altLang="zh-TW" dirty="0"/>
              <a:t>difference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rating</a:t>
            </a:r>
          </a:p>
          <a:p>
            <a:r>
              <a:rPr lang="en-US" altLang="zh-TW" dirty="0"/>
              <a:t>LA/PHX/SD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5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4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tunebusinessinsights.com/industry-reports/bubble-tea-market-101564" TargetMode="External"/><Relationship Id="rId2" Type="http://schemas.openxmlformats.org/officeDocument/2006/relationships/hyperlink" Target="https://en.wikipedia.org/wiki/Bubble_te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www.yel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Bubble </a:t>
            </a:r>
            <a:r>
              <a:rPr lang="en-US" altLang="zh-TW" dirty="0">
                <a:solidFill>
                  <a:srgbClr val="FFFFFF"/>
                </a:solidFill>
              </a:rPr>
              <a:t>T</a:t>
            </a:r>
            <a:r>
              <a:rPr lang="en-US" dirty="0">
                <a:solidFill>
                  <a:srgbClr val="FFFFFF"/>
                </a:solidFill>
              </a:rPr>
              <a:t>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1438" y="4074718"/>
            <a:ext cx="5775903" cy="68207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Exploring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the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food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trend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in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the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top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10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US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cities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from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Yelp</a:t>
            </a:r>
          </a:p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24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Findings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153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F096C-C0D7-DF46-A0A8-C3F6FDE0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Growing</a:t>
            </a:r>
            <a:r>
              <a:rPr lang="zh-TW" altLang="en-US" dirty="0"/>
              <a:t> </a:t>
            </a:r>
            <a:r>
              <a:rPr lang="en-US" altLang="zh-TW" dirty="0"/>
              <a:t>Trend – for the past 15 years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71088B-B309-7241-B313-1D5AA1222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2528" y="1434624"/>
            <a:ext cx="9552215" cy="51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0C4-108A-104B-A577-6FCCF6F2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Growing</a:t>
            </a:r>
            <a:r>
              <a:rPr lang="zh-TW" altLang="en-US" dirty="0"/>
              <a:t> </a:t>
            </a:r>
            <a:r>
              <a:rPr lang="en-US" altLang="zh-TW" dirty="0"/>
              <a:t>Trend by City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EF9138-B8FE-3C42-8538-08FFB4171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4600" y="1690688"/>
            <a:ext cx="8857343" cy="48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7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AEB5-9BD8-F641-8DA8-3B49CBD3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City</a:t>
            </a:r>
            <a:r>
              <a:rPr lang="zh-TW" altLang="en-US" dirty="0"/>
              <a:t> </a:t>
            </a:r>
            <a:r>
              <a:rPr lang="en-US" altLang="zh-TW" dirty="0"/>
              <a:t>Statistics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5F8754A-29E4-444A-B318-274521E1D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489631"/>
              </p:ext>
            </p:extLst>
          </p:nvPr>
        </p:nvGraphicFramePr>
        <p:xfrm>
          <a:off x="838199" y="1690688"/>
          <a:ext cx="10515600" cy="4506909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2526468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9758412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6950796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6466453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0467448"/>
                    </a:ext>
                  </a:extLst>
                </a:gridCol>
              </a:tblGrid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b="1" dirty="0">
                          <a:effectLst/>
                        </a:rPr>
                        <a:t>City</a:t>
                      </a:r>
                      <a:endParaRPr lang="en-US" sz="1700" b="1" dirty="0">
                        <a:effectLst/>
                      </a:endParaRP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b="1" dirty="0">
                          <a:effectLst/>
                        </a:rPr>
                        <a:t>Average</a:t>
                      </a:r>
                      <a:r>
                        <a:rPr lang="zh-TW" altLang="en-US" sz="1700" b="1" dirty="0">
                          <a:effectLst/>
                        </a:rPr>
                        <a:t> </a:t>
                      </a:r>
                      <a:r>
                        <a:rPr lang="en-US" altLang="zh-TW" sz="1700" b="1" dirty="0">
                          <a:effectLst/>
                        </a:rPr>
                        <a:t>Rating</a:t>
                      </a:r>
                      <a:endParaRPr lang="en-US" sz="1700" b="1" dirty="0">
                        <a:effectLst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b="1" dirty="0">
                          <a:effectLst/>
                        </a:rPr>
                        <a:t>Total</a:t>
                      </a:r>
                      <a:r>
                        <a:rPr lang="zh-TW" altLang="en-US" sz="1700" b="1" dirty="0">
                          <a:effectLst/>
                        </a:rPr>
                        <a:t> </a:t>
                      </a:r>
                      <a:r>
                        <a:rPr lang="en-US" altLang="zh-TW" sz="1700" b="1" dirty="0">
                          <a:effectLst/>
                        </a:rPr>
                        <a:t>Reviews</a:t>
                      </a:r>
                      <a:endParaRPr lang="en-US" sz="1700" b="1" dirty="0">
                        <a:effectLst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b="1" dirty="0">
                          <a:effectLst/>
                        </a:rPr>
                        <a:t>Location</a:t>
                      </a:r>
                      <a:r>
                        <a:rPr lang="zh-TW" altLang="en-US" sz="1700" b="1" dirty="0">
                          <a:effectLst/>
                        </a:rPr>
                        <a:t> </a:t>
                      </a:r>
                      <a:r>
                        <a:rPr lang="en-US" altLang="zh-TW" sz="1700" b="1" dirty="0">
                          <a:effectLst/>
                        </a:rPr>
                        <a:t>Count</a:t>
                      </a:r>
                      <a:endParaRPr lang="en-US" sz="1700" b="1" dirty="0">
                        <a:effectLst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700" b="1" dirty="0">
                          <a:effectLst/>
                        </a:rPr>
                        <a:t>Avg.</a:t>
                      </a:r>
                      <a:r>
                        <a:rPr lang="zh-TW" altLang="en-US" sz="1700" b="1" dirty="0">
                          <a:effectLst/>
                        </a:rPr>
                        <a:t> </a:t>
                      </a:r>
                      <a:r>
                        <a:rPr lang="en-US" altLang="zh-TW" sz="1700" b="1" dirty="0">
                          <a:effectLst/>
                        </a:rPr>
                        <a:t>Review/Loc</a:t>
                      </a:r>
                      <a:endParaRPr lang="en-US" sz="1700" b="1" dirty="0">
                        <a:effectLst/>
                      </a:endParaRPr>
                    </a:p>
                  </a:txBody>
                  <a:tcPr marL="85320" marR="85320" marT="42660" marB="426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077327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San Jose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88260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New York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190950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Houston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833414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Dallas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00229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Los Angeles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42861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Chicago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78326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Phoenix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43886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Philadelphia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609170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San Antonio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768383"/>
                  </a:ext>
                </a:extLst>
              </a:tr>
              <a:tr h="40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1" dirty="0">
                          <a:effectLst/>
                        </a:rPr>
                        <a:t>San Diego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altLang="zh-TW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73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51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22D9-2C08-1C45-89E7-38271457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Zip</a:t>
            </a:r>
            <a:r>
              <a:rPr lang="zh-TW" altLang="en-US" dirty="0"/>
              <a:t> </a:t>
            </a:r>
            <a:r>
              <a:rPr lang="en-US" altLang="zh-TW" dirty="0"/>
              <a:t>Codes</a:t>
            </a:r>
            <a:r>
              <a:rPr lang="zh-TW" altLang="en-US" dirty="0"/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Most</a:t>
            </a:r>
            <a:r>
              <a:rPr lang="zh-TW" altLang="en-US" dirty="0"/>
              <a:t> </a:t>
            </a:r>
            <a:r>
              <a:rPr lang="en-US" altLang="zh-TW" dirty="0"/>
              <a:t>Stores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64C44-AA90-8F43-8886-BF13FEDDA8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77036: Houston's China town</a:t>
            </a:r>
          </a:p>
          <a:p>
            <a:r>
              <a:rPr lang="en-US" dirty="0"/>
              <a:t>95035: Milpitas</a:t>
            </a:r>
          </a:p>
          <a:p>
            <a:r>
              <a:rPr lang="en-US" dirty="0"/>
              <a:t>95122: East San Jose</a:t>
            </a:r>
          </a:p>
          <a:p>
            <a:r>
              <a:rPr lang="en-US" dirty="0"/>
              <a:t>10013: </a:t>
            </a:r>
            <a:r>
              <a:rPr lang="en-US" altLang="zh-TW" dirty="0"/>
              <a:t>L</a:t>
            </a:r>
            <a:r>
              <a:rPr lang="en-US" dirty="0"/>
              <a:t>ower Manhattan</a:t>
            </a:r>
          </a:p>
          <a:p>
            <a:r>
              <a:rPr lang="en-US" dirty="0"/>
              <a:t>95014: Cupertino</a:t>
            </a:r>
          </a:p>
          <a:p>
            <a:r>
              <a:rPr lang="en-US" dirty="0"/>
              <a:t>77072: Houston area with a lot of </a:t>
            </a:r>
            <a:r>
              <a:rPr lang="en-US" altLang="zh-TW" dirty="0"/>
              <a:t>Asian</a:t>
            </a:r>
            <a:r>
              <a:rPr lang="en-US" dirty="0"/>
              <a:t> restaurants</a:t>
            </a:r>
          </a:p>
          <a:p>
            <a:r>
              <a:rPr lang="en-US" dirty="0"/>
              <a:t>10003: Left part of East village</a:t>
            </a:r>
          </a:p>
          <a:p>
            <a:r>
              <a:rPr lang="en-US" dirty="0"/>
              <a:t>75075: Houston area with a lot of </a:t>
            </a:r>
            <a:r>
              <a:rPr lang="en-US" altLang="zh-TW" dirty="0"/>
              <a:t>Asian</a:t>
            </a:r>
            <a:r>
              <a:rPr lang="en-US" dirty="0"/>
              <a:t> restaurants</a:t>
            </a:r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3AA8FCC-C969-1C41-AD07-2B6BDB5B8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821" y="1825625"/>
            <a:ext cx="575835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0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9DB2F-FB3A-BA40-A6BC-C977A9FC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Biggest</a:t>
            </a:r>
            <a:r>
              <a:rPr lang="zh-TW" altLang="en-US" dirty="0"/>
              <a:t> </a:t>
            </a:r>
            <a:r>
              <a:rPr lang="en-US" altLang="zh-TW" dirty="0"/>
              <a:t>Players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20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branch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D2F337-6FB6-E34F-AE55-B9627FA20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29650"/>
            <a:ext cx="9423400" cy="5018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35B384-3E63-5D48-9C42-6C1D9A8A5D47}"/>
              </a:ext>
            </a:extLst>
          </p:cNvPr>
          <p:cNvSpPr/>
          <p:nvPr/>
        </p:nvSpPr>
        <p:spPr>
          <a:xfrm>
            <a:off x="6966421" y="6337237"/>
            <a:ext cx="5196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Top 20 chains take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up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20%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of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the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total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stores in scope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330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E997-D009-AD47-8087-B7FFF91E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</a:t>
            </a:r>
            <a:r>
              <a:rPr lang="zh-TW" altLang="en-US" dirty="0"/>
              <a:t> </a:t>
            </a:r>
            <a:r>
              <a:rPr lang="en-US" altLang="zh-TW" dirty="0"/>
              <a:t>Bubble</a:t>
            </a:r>
            <a:r>
              <a:rPr lang="zh-TW" altLang="en-US" dirty="0"/>
              <a:t> </a:t>
            </a:r>
            <a:r>
              <a:rPr lang="en-US" altLang="zh-TW" dirty="0"/>
              <a:t>Tea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  <a:r>
              <a:rPr lang="zh-TW" altLang="en-US" dirty="0"/>
              <a:t> </a:t>
            </a:r>
            <a:r>
              <a:rPr lang="en-US" altLang="zh-TW" dirty="0"/>
              <a:t>Expansions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337D7-0A30-7544-AB31-699CB0C17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5639"/>
            <a:ext cx="9546757" cy="50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Conclusion and Future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Works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108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Is the business really growing?</a:t>
            </a:r>
          </a:p>
          <a:p>
            <a:pPr lvl="1"/>
            <a:r>
              <a:rPr lang="en-US" altLang="zh-TW" dirty="0"/>
              <a:t>Overall, yes, but but dip in 2020</a:t>
            </a:r>
          </a:p>
          <a:p>
            <a:r>
              <a:rPr lang="en-US" altLang="zh-TW" dirty="0"/>
              <a:t>Who are the biggest players?</a:t>
            </a:r>
          </a:p>
          <a:p>
            <a:pPr lvl="1"/>
            <a:r>
              <a:rPr lang="en-US" altLang="zh-TW" dirty="0"/>
              <a:t>Kungfu tea</a:t>
            </a:r>
          </a:p>
          <a:p>
            <a:pPr lvl="1"/>
            <a:r>
              <a:rPr lang="en-US" altLang="zh-TW" dirty="0" err="1"/>
              <a:t>Gongcha</a:t>
            </a:r>
            <a:endParaRPr lang="en-US" altLang="zh-TW" dirty="0"/>
          </a:p>
          <a:p>
            <a:pPr lvl="1"/>
            <a:r>
              <a:rPr lang="en-US" altLang="zh-TW" dirty="0" err="1"/>
              <a:t>Sharetea</a:t>
            </a:r>
            <a:endParaRPr lang="en-US" altLang="zh-TW" dirty="0"/>
          </a:p>
          <a:p>
            <a:r>
              <a:rPr lang="en-US" altLang="zh-TW" dirty="0"/>
              <a:t>Where are the best locations to invest in?</a:t>
            </a:r>
          </a:p>
          <a:p>
            <a:pPr lvl="1"/>
            <a:r>
              <a:rPr lang="en-US" altLang="zh-TW" dirty="0"/>
              <a:t>Cannot conclude as of now, which leads to the next steps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39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Expand city locations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From top 10 to top 50 cities so trends may become more obvious 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What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contribute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to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stores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being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popular?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</a:rPr>
              <a:t>High number of reviews at certain locations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</a:rPr>
              <a:t>Age/race/income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</a:rPr>
              <a:t>Near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by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business/facilities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</a:rPr>
              <a:t>Web-scrapping process improvement</a:t>
            </a:r>
          </a:p>
          <a:p>
            <a:pPr marL="685800" lvl="2">
              <a:spcBef>
                <a:spcPts val="1000"/>
              </a:spcBef>
            </a:pPr>
            <a:r>
              <a:rPr lang="en-US" altLang="zh-TW" dirty="0">
                <a:solidFill>
                  <a:srgbClr val="000000"/>
                </a:solidFill>
              </a:rPr>
              <a:t>Potentially using additional services to swap IP periodically</a:t>
            </a:r>
          </a:p>
          <a:p>
            <a:pPr marL="228600" lvl="1">
              <a:spcBef>
                <a:spcPts val="1000"/>
              </a:spcBef>
            </a:pPr>
            <a:endParaRPr lang="en-US" altLang="zh-TW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7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Why?</a:t>
            </a:r>
          </a:p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Collection</a:t>
            </a:r>
          </a:p>
          <a:p>
            <a:r>
              <a:rPr lang="en-US" altLang="zh-TW" dirty="0"/>
              <a:t>Findings</a:t>
            </a:r>
          </a:p>
          <a:p>
            <a:r>
              <a:rPr lang="en-US" altLang="zh-TW" dirty="0"/>
              <a:t>Conclusion and Future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Works </a:t>
            </a:r>
            <a:r>
              <a:rPr lang="en-US" altLang="zh-TW" dirty="0"/>
              <a:t>C</a:t>
            </a:r>
            <a:r>
              <a:rPr lang="en-US" dirty="0"/>
              <a:t>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altLang="zh-TW" sz="2400" dirty="0"/>
              <a:t>Wikipedia: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2"/>
              </a:rPr>
              <a:t>https://en.wikipedia.org/wiki/Bubble_tea</a:t>
            </a:r>
            <a:endParaRPr lang="en-US" altLang="zh-TW" sz="2400" dirty="0"/>
          </a:p>
          <a:p>
            <a:r>
              <a:rPr lang="en-US" altLang="zh-TW" sz="2400" dirty="0" err="1"/>
              <a:t>Fortunebusinessinsites</a:t>
            </a:r>
            <a:r>
              <a:rPr lang="en-US" altLang="zh-TW" sz="2400" dirty="0"/>
              <a:t>:</a:t>
            </a:r>
          </a:p>
          <a:p>
            <a:r>
              <a:rPr lang="en-US" altLang="zh-TW" sz="2400" dirty="0">
                <a:hlinkClick r:id="rId3"/>
              </a:rPr>
              <a:t>https://www.fortunebusinessinsights.com/industry-reports/bubble-tea-market-101564</a:t>
            </a:r>
            <a:endParaRPr lang="en-US" altLang="zh-TW" sz="2400" dirty="0"/>
          </a:p>
          <a:p>
            <a:r>
              <a:rPr lang="en-US" altLang="zh-TW" sz="2400" dirty="0"/>
              <a:t>Yelp</a:t>
            </a:r>
          </a:p>
          <a:p>
            <a:r>
              <a:rPr lang="en-US" altLang="zh-TW" sz="2400" dirty="0">
                <a:hlinkClick r:id="rId4"/>
              </a:rPr>
              <a:t>https://www.yelp.com</a:t>
            </a:r>
            <a:endParaRPr lang="en-US" altLang="zh-TW" sz="2400" dirty="0"/>
          </a:p>
          <a:p>
            <a:endParaRPr lang="en-US" altLang="zh-TW" sz="2400" dirty="0"/>
          </a:p>
          <a:p>
            <a:endParaRPr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Books">
            <a:extLst>
              <a:ext uri="{FF2B5EF4-FFF2-40B4-BE49-F238E27FC236}">
                <a16:creationId xmlns:a16="http://schemas.microsoft.com/office/drawing/2014/main" id="{5A344D3D-C4FF-470F-872D-426494C9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8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What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is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it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and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why?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657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panose="020B0402040204020203" pitchFamily="34" charset="0"/>
                <a:ea typeface="Helvetica Neue" panose="020B0502040204020203" pitchFamily="34" charset="0"/>
                <a:cs typeface="Helvetica Neue Light" panose="020B0402040204020203" pitchFamily="34" charset="0"/>
              </a:rPr>
              <a:t>Bubble tea is a Taiwanese tea-based drink invented in Tainan and Taichung in the 1980s</a:t>
            </a:r>
          </a:p>
          <a:p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4040AC2-3200-9648-8B60-8D92A7F29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3386">
            <a:off x="9647174" y="3725528"/>
            <a:ext cx="1517877" cy="28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7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Growth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Potential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Fortune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Business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Insights: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The global bubble tea market size was USD 2.02 billion in 2019 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P</a:t>
            </a:r>
            <a:r>
              <a:rPr lang="en-US" sz="2400" dirty="0">
                <a:solidFill>
                  <a:srgbClr val="000000"/>
                </a:solidFill>
              </a:rPr>
              <a:t>rojected to reach USD 3.39 billion by the end of 2027</a:t>
            </a:r>
          </a:p>
        </p:txBody>
      </p:sp>
    </p:spTree>
    <p:extLst>
      <p:ext uri="{BB962C8B-B14F-4D97-AF65-F5344CB8AC3E}">
        <p14:creationId xmlns:p14="http://schemas.microsoft.com/office/powerpoint/2010/main" val="3641133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Target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Audience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Potential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investors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looking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into taking part in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the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bubble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tea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business: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Is the business really growing?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Who are the biggest players? 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Where are the places worth investing?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6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dirty="0">
                <a:solidFill>
                  <a:srgbClr val="FFFFFF"/>
                </a:solidFill>
              </a:rPr>
              <a:t>Data</a:t>
            </a:r>
            <a:r>
              <a:rPr lang="zh-TW" altLang="en-US" sz="6000" dirty="0">
                <a:solidFill>
                  <a:srgbClr val="FFFFFF"/>
                </a:solidFill>
              </a:rPr>
              <a:t> </a:t>
            </a:r>
            <a:r>
              <a:rPr lang="en-US" altLang="zh-TW" sz="6000" dirty="0">
                <a:solidFill>
                  <a:srgbClr val="FFFFFF"/>
                </a:solidFill>
              </a:rPr>
              <a:t>Collection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73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Scope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9891" y="12082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Top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10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cities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by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population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New York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Los Angeles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Chicago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Houston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Phoenix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Philadelphia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San Antonio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San Diego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Dallas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San Jose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Has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the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label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“Bubble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Tea”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At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least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review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About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1200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stores after cleaning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9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8" y="2053641"/>
            <a:ext cx="4222207" cy="276009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Web-Scrapping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</a:rPr>
              <a:t>Scrapped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all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qualified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bubble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tea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search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results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on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>
                <a:solidFill>
                  <a:srgbClr val="000000"/>
                </a:solidFill>
              </a:rPr>
              <a:t>Yelp with Scrapy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Issue:</a:t>
            </a:r>
            <a:r>
              <a:rPr lang="zh-TW" altLang="en-US" sz="2400" dirty="0">
                <a:solidFill>
                  <a:srgbClr val="000000"/>
                </a:solidFill>
              </a:rPr>
              <a:t> 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CAPTCHA 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Missing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fields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when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running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same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code</a:t>
            </a:r>
          </a:p>
          <a:p>
            <a:r>
              <a:rPr lang="en-US" altLang="zh-TW" sz="2400" dirty="0">
                <a:solidFill>
                  <a:srgbClr val="000000"/>
                </a:solidFill>
              </a:rPr>
              <a:t>Solutions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Less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results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per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crawl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then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combine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Job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directory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for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manual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pausing</a:t>
            </a:r>
          </a:p>
          <a:p>
            <a:pPr lvl="1"/>
            <a:r>
              <a:rPr lang="en-US" altLang="zh-TW" sz="2000" dirty="0">
                <a:solidFill>
                  <a:srgbClr val="000000"/>
                </a:solidFill>
              </a:rPr>
              <a:t>Reruns</a:t>
            </a:r>
          </a:p>
          <a:p>
            <a:endParaRPr lang="en-US" altLang="zh-TW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0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5871</TotalTime>
  <Words>595</Words>
  <Application>Microsoft Macintosh PowerPoint</Application>
  <PresentationFormat>Widescreen</PresentationFormat>
  <Paragraphs>171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 Neue Light</vt:lpstr>
      <vt:lpstr>Office Theme</vt:lpstr>
      <vt:lpstr>Bubble Tea</vt:lpstr>
      <vt:lpstr>Contents</vt:lpstr>
      <vt:lpstr>What is it and why?</vt:lpstr>
      <vt:lpstr>History</vt:lpstr>
      <vt:lpstr>Growth Potential</vt:lpstr>
      <vt:lpstr>Target Audience</vt:lpstr>
      <vt:lpstr>Data Collection</vt:lpstr>
      <vt:lpstr>Scope</vt:lpstr>
      <vt:lpstr>Web-Scrapping</vt:lpstr>
      <vt:lpstr>Findings</vt:lpstr>
      <vt:lpstr>Growing Trend – for the past 15 years</vt:lpstr>
      <vt:lpstr>Growing Trend by City</vt:lpstr>
      <vt:lpstr>City Statistics Comparison</vt:lpstr>
      <vt:lpstr>Zip Codes with the Most Stores</vt:lpstr>
      <vt:lpstr>Biggest Players – top 20 by branch</vt:lpstr>
      <vt:lpstr>Top Bubble Tea Chain Expansions</vt:lpstr>
      <vt:lpstr>Conclusion and Future Works</vt:lpstr>
      <vt:lpstr>Conclusion</vt:lpstr>
      <vt:lpstr>Next Steps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Kuo, Brian L</dc:creator>
  <cp:lastModifiedBy>Kuo, Brian L</cp:lastModifiedBy>
  <cp:revision>24</cp:revision>
  <dcterms:created xsi:type="dcterms:W3CDTF">2020-10-30T17:07:49Z</dcterms:created>
  <dcterms:modified xsi:type="dcterms:W3CDTF">2020-11-03T18:59:04Z</dcterms:modified>
</cp:coreProperties>
</file>